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257" r:id="rId3"/>
    <p:sldId id="258" r:id="rId4"/>
    <p:sldId id="259" r:id="rId5"/>
    <p:sldId id="260" r:id="rId6"/>
    <p:sldId id="263" r:id="rId7"/>
    <p:sldId id="338" r:id="rId8"/>
    <p:sldId id="261"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299" r:id="rId46"/>
    <p:sldId id="301" r:id="rId47"/>
    <p:sldId id="302" r:id="rId48"/>
    <p:sldId id="303" r:id="rId49"/>
    <p:sldId id="304" r:id="rId50"/>
    <p:sldId id="305" r:id="rId51"/>
    <p:sldId id="306" r:id="rId52"/>
    <p:sldId id="307" r:id="rId53"/>
    <p:sldId id="309" r:id="rId54"/>
    <p:sldId id="308"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4" r:id="rId69"/>
    <p:sldId id="323" r:id="rId70"/>
    <p:sldId id="327" r:id="rId71"/>
    <p:sldId id="326" r:id="rId72"/>
    <p:sldId id="328" r:id="rId73"/>
    <p:sldId id="329" r:id="rId74"/>
    <p:sldId id="330" r:id="rId75"/>
    <p:sldId id="331" r:id="rId76"/>
    <p:sldId id="332" r:id="rId77"/>
    <p:sldId id="333" r:id="rId78"/>
    <p:sldId id="334" r:id="rId79"/>
    <p:sldId id="335" r:id="rId80"/>
    <p:sldId id="336" r:id="rId81"/>
    <p:sldId id="337"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757" autoAdjust="0"/>
  </p:normalViewPr>
  <p:slideViewPr>
    <p:cSldViewPr>
      <p:cViewPr varScale="1">
        <p:scale>
          <a:sx n="66" d="100"/>
          <a:sy n="66" d="100"/>
        </p:scale>
        <p:origin x="-127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5931C-AF77-41A0-9C42-AEC2FA018392}" type="datetimeFigureOut">
              <a:rPr lang="en-US" smtClean="0"/>
              <a:pPr/>
              <a:t>3/16/2015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7FC541-980B-45F5-A98E-FA74AD15092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Large Tree On</a:t>
            </a:r>
            <a:r>
              <a:rPr lang="en-US" baseline="0" dirty="0" smtClean="0"/>
              <a:t> Front Lawn</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17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Snow covered roof with ice damming.</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Snow covered roof weight on Roof.</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Crumbling brick foundation</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Vertical crack in foundation wall</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Step crack in foundation wall</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Horizontal crack in foundation wall</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Major crack in wall</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Garage with overhead door</a:t>
            </a:r>
          </a:p>
          <a:p>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Crack at header of interior door</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Crack at base of interior window</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Negative slope toward home</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18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Crack at ceiling / wall joint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Room</a:t>
            </a:r>
            <a:r>
              <a:rPr lang="en-US" baseline="0" dirty="0" smtClean="0"/>
              <a:t> – check flooring, walls, ceiling, windows doors, outlets, switches, and Fireplace</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Typical kitchen with appliances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Typical 3 piece bathroom</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Top insulated attic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Open basement with HVAC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Forced air </a:t>
            </a:r>
            <a:r>
              <a:rPr lang="en-US" dirty="0" err="1" smtClean="0"/>
              <a:t>funance</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Air </a:t>
            </a:r>
            <a:r>
              <a:rPr lang="en-US" dirty="0" err="1" smtClean="0"/>
              <a:t>Condensor</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Boilers –</a:t>
            </a:r>
            <a:r>
              <a:rPr lang="en-US" baseline="0" dirty="0" smtClean="0"/>
              <a:t> Older and Newer</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Tank</a:t>
            </a:r>
            <a:r>
              <a:rPr lang="en-US" baseline="0" dirty="0" smtClean="0"/>
              <a:t> and </a:t>
            </a:r>
            <a:r>
              <a:rPr lang="en-US" baseline="0" dirty="0" err="1" smtClean="0"/>
              <a:t>Tankless</a:t>
            </a:r>
            <a:r>
              <a:rPr lang="en-US" baseline="0" dirty="0" smtClean="0"/>
              <a:t> hot water heaters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Underground oil storage tank</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19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Underground and Overhead electric meters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Circuit breaker panel</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Inside Electrical panel poor wiring with open knockouts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49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Older 2 prong outlets and Newer</a:t>
            </a:r>
            <a:r>
              <a:rPr lang="en-US" baseline="0" dirty="0" smtClean="0"/>
              <a:t> 3 prong outlets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Indoor GCFI</a:t>
            </a:r>
            <a:r>
              <a:rPr lang="en-US" baseline="0" dirty="0" smtClean="0"/>
              <a:t> outlet and outdoor with cover</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Main</a:t>
            </a:r>
            <a:r>
              <a:rPr lang="en-US" baseline="0" dirty="0" smtClean="0"/>
              <a:t> with meter</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Copper</a:t>
            </a:r>
            <a:r>
              <a:rPr lang="en-US" baseline="0" dirty="0" smtClean="0"/>
              <a:t> supply lines and </a:t>
            </a:r>
            <a:r>
              <a:rPr lang="en-US" baseline="0" dirty="0" err="1" smtClean="0"/>
              <a:t>Pex</a:t>
            </a:r>
            <a:r>
              <a:rPr lang="en-US" baseline="0" dirty="0" smtClean="0"/>
              <a:t> supply lines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Sewage</a:t>
            </a:r>
            <a:r>
              <a:rPr lang="en-US" baseline="0" dirty="0" smtClean="0"/>
              <a:t> drains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Efflorescence on basement walls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Termite damage to floor joist and white mold</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Home sewage septic system</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20</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Termite damage to tree</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Carpenter ant damage</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Powderpost</a:t>
            </a:r>
            <a:r>
              <a:rPr lang="en-US" sz="1200" kern="1200" dirty="0" smtClean="0">
                <a:solidFill>
                  <a:schemeClr val="tx1"/>
                </a:solidFill>
                <a:latin typeface="+mn-lt"/>
                <a:ea typeface="+mn-ea"/>
                <a:cs typeface="+mn-cs"/>
              </a:rPr>
              <a:t> beetle damage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59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Termite and </a:t>
            </a:r>
            <a:r>
              <a:rPr lang="en-US" dirty="0" err="1" smtClean="0"/>
              <a:t>Powderpost</a:t>
            </a:r>
            <a:r>
              <a:rPr lang="en-US" baseline="0" dirty="0" smtClean="0"/>
              <a:t> beetle</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60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Exterior wasp nest at soffit</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61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Interior wasp nest in attic</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62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Asbestos Material</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66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Home well water well head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FHA requirements – but many towns</a:t>
            </a:r>
            <a:r>
              <a:rPr lang="en-US" baseline="0" dirty="0" smtClean="0"/>
              <a:t> have their codes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Framing / decking of older 	Roof.</a:t>
            </a:r>
          </a:p>
          <a:p>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Deteriorating asphalt shingles </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Tiled roof with skylights</a:t>
            </a:r>
            <a:endParaRPr lang="en-US" dirty="0"/>
          </a:p>
        </p:txBody>
      </p:sp>
      <p:sp>
        <p:nvSpPr>
          <p:cNvPr id="4" name="Slide Number Placeholder 3"/>
          <p:cNvSpPr>
            <a:spLocks noGrp="1"/>
          </p:cNvSpPr>
          <p:nvPr>
            <p:ph type="sldNum" sz="quarter" idx="10"/>
          </p:nvPr>
        </p:nvSpPr>
        <p:spPr/>
        <p:txBody>
          <a:bodyPr/>
          <a:lstStyle/>
          <a:p>
            <a:fld id="{077FC541-980B-45F5-A98E-FA74AD15092F}"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58991B-1077-4944-9F47-0F504D852938}"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58991B-1077-4944-9F47-0F504D852938}"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58991B-1077-4944-9F47-0F504D852938}"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58991B-1077-4944-9F47-0F504D852938}"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58991B-1077-4944-9F47-0F504D852938}"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58991B-1077-4944-9F47-0F504D852938}"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58991B-1077-4944-9F47-0F504D852938}" type="datetimeFigureOut">
              <a:rPr lang="en-US" smtClean="0"/>
              <a:pPr/>
              <a:t>3/16/2015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58991B-1077-4944-9F47-0F504D852938}" type="datetimeFigureOut">
              <a:rPr lang="en-US" smtClean="0"/>
              <a:pPr/>
              <a:t>3/16/2015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8991B-1077-4944-9F47-0F504D852938}" type="datetimeFigureOut">
              <a:rPr lang="en-US" smtClean="0"/>
              <a:pPr/>
              <a:t>3/16/2015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8991B-1077-4944-9F47-0F504D852938}"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58991B-1077-4944-9F47-0F504D852938}"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B52F1-4E04-4A67-835B-A99EDCDD416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8991B-1077-4944-9F47-0F504D852938}" type="datetimeFigureOut">
              <a:rPr lang="en-US" smtClean="0"/>
              <a:pPr/>
              <a:t>3/16/2015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B52F1-4E04-4A67-835B-A99EDCDD416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First Time Home Buyers Workshop</a:t>
            </a:r>
            <a:br>
              <a:rPr lang="en-US" b="1" dirty="0" smtClean="0"/>
            </a:br>
            <a:endParaRPr lang="en-US" b="1" dirty="0"/>
          </a:p>
        </p:txBody>
      </p:sp>
      <p:sp>
        <p:nvSpPr>
          <p:cNvPr id="3" name="Subtitle 2"/>
          <p:cNvSpPr>
            <a:spLocks noGrp="1"/>
          </p:cNvSpPr>
          <p:nvPr>
            <p:ph type="subTitle" idx="1"/>
          </p:nvPr>
        </p:nvSpPr>
        <p:spPr/>
        <p:txBody>
          <a:bodyPr/>
          <a:lstStyle/>
          <a:p>
            <a:r>
              <a:rPr lang="en-US" dirty="0" smtClean="0"/>
              <a:t>Presented By Ernest D. Harris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inspection1.JPG"/>
          <p:cNvPicPr>
            <a:picLocks noChangeAspect="1"/>
          </p:cNvPicPr>
          <p:nvPr/>
        </p:nvPicPr>
        <p:blipFill>
          <a:blip r:embed="rId2" cstate="print"/>
          <a:stretch>
            <a:fillRect/>
          </a:stretch>
        </p:blipFill>
        <p:spPr>
          <a:xfrm>
            <a:off x="333375" y="0"/>
            <a:ext cx="8477250" cy="662939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inspection2.JPG"/>
          <p:cNvPicPr>
            <a:picLocks noChangeAspect="1"/>
          </p:cNvPicPr>
          <p:nvPr/>
        </p:nvPicPr>
        <p:blipFill>
          <a:blip r:embed="rId2" cstate="print"/>
          <a:stretch>
            <a:fillRect/>
          </a:stretch>
        </p:blipFill>
        <p:spPr>
          <a:xfrm>
            <a:off x="361950" y="152400"/>
            <a:ext cx="8420100" cy="670559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inspection3.JPG"/>
          <p:cNvPicPr>
            <a:picLocks noChangeAspect="1"/>
          </p:cNvPicPr>
          <p:nvPr/>
        </p:nvPicPr>
        <p:blipFill>
          <a:blip r:embed="rId2" cstate="print"/>
          <a:stretch>
            <a:fillRect/>
          </a:stretch>
        </p:blipFill>
        <p:spPr>
          <a:xfrm>
            <a:off x="728662" y="228600"/>
            <a:ext cx="7686675" cy="640079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inspection4.JPG"/>
          <p:cNvPicPr>
            <a:picLocks noChangeAspect="1"/>
          </p:cNvPicPr>
          <p:nvPr/>
        </p:nvPicPr>
        <p:blipFill>
          <a:blip r:embed="rId2" cstate="print"/>
          <a:stretch>
            <a:fillRect/>
          </a:stretch>
        </p:blipFill>
        <p:spPr>
          <a:xfrm>
            <a:off x="400050" y="0"/>
            <a:ext cx="8343900" cy="685799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inspection5.JPG"/>
          <p:cNvPicPr>
            <a:picLocks noChangeAspect="1"/>
          </p:cNvPicPr>
          <p:nvPr/>
        </p:nvPicPr>
        <p:blipFill>
          <a:blip r:embed="rId2" cstate="print"/>
          <a:stretch>
            <a:fillRect/>
          </a:stretch>
        </p:blipFill>
        <p:spPr>
          <a:xfrm>
            <a:off x="804862" y="0"/>
            <a:ext cx="7534275"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0"/>
            <a:ext cx="8610600" cy="66294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1" y="152400"/>
            <a:ext cx="8686800" cy="6705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rge-oak-tree-in-front-yard-2.jpg (700×467)"/>
          <p:cNvPicPr/>
          <p:nvPr/>
        </p:nvPicPr>
        <p:blipFill>
          <a:blip r:embed="rId3" cstate="print"/>
          <a:srcRect/>
          <a:stretch>
            <a:fillRect/>
          </a:stretch>
        </p:blipFill>
        <p:spPr bwMode="auto">
          <a:xfrm>
            <a:off x="152400" y="152400"/>
            <a:ext cx="8763000" cy="6705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s 296.jpg (1600×1200)"/>
          <p:cNvPicPr/>
          <p:nvPr/>
        </p:nvPicPr>
        <p:blipFill>
          <a:blip r:embed="rId3" cstate="print"/>
          <a:srcRect/>
          <a:stretch>
            <a:fillRect/>
          </a:stretch>
        </p:blipFill>
        <p:spPr bwMode="auto">
          <a:xfrm>
            <a:off x="152400" y="304800"/>
            <a:ext cx="8839200" cy="6324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ried-Oil-Tank.jpg (3264×1840)"/>
          <p:cNvPicPr/>
          <p:nvPr/>
        </p:nvPicPr>
        <p:blipFill>
          <a:blip r:embed="rId3" cstate="print"/>
          <a:srcRect/>
          <a:stretch>
            <a:fillRect/>
          </a:stretch>
        </p:blipFill>
        <p:spPr bwMode="auto">
          <a:xfrm>
            <a:off x="228600" y="228600"/>
            <a:ext cx="8762999" cy="6477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iness1.JPG"/>
          <p:cNvPicPr>
            <a:picLocks noChangeAspect="1"/>
          </p:cNvPicPr>
          <p:nvPr/>
        </p:nvPicPr>
        <p:blipFill>
          <a:blip r:embed="rId2" cstate="print"/>
          <a:stretch>
            <a:fillRect/>
          </a:stretch>
        </p:blipFill>
        <p:spPr>
          <a:xfrm>
            <a:off x="866775" y="1266825"/>
            <a:ext cx="7410450" cy="432435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filtratorhouse.jpg (400×270)"/>
          <p:cNvPicPr/>
          <p:nvPr/>
        </p:nvPicPr>
        <p:blipFill>
          <a:blip r:embed="rId3" cstate="print"/>
          <a:srcRect/>
          <a:stretch>
            <a:fillRect/>
          </a:stretch>
        </p:blipFill>
        <p:spPr bwMode="auto">
          <a:xfrm>
            <a:off x="228600" y="152400"/>
            <a:ext cx="8686799" cy="6553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152400"/>
            <a:ext cx="8686800" cy="6477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28600" y="228600"/>
            <a:ext cx="8686800" cy="64008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228600" y="0"/>
            <a:ext cx="8915399" cy="6629399"/>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228600"/>
            <a:ext cx="8610600" cy="6781799"/>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400" y="228600"/>
            <a:ext cx="8839200" cy="71628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686800" cy="6553199"/>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1"/>
            <a:ext cx="8763000" cy="65532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400" y="152400"/>
            <a:ext cx="8686800" cy="6400799"/>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399" y="152400"/>
            <a:ext cx="8839201" cy="6553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siness2.JPG"/>
          <p:cNvPicPr>
            <a:picLocks noChangeAspect="1"/>
          </p:cNvPicPr>
          <p:nvPr/>
        </p:nvPicPr>
        <p:blipFill>
          <a:blip r:embed="rId2" cstate="print"/>
          <a:stretch>
            <a:fillRect/>
          </a:stretch>
        </p:blipFill>
        <p:spPr>
          <a:xfrm>
            <a:off x="885825" y="1319212"/>
            <a:ext cx="7372350" cy="421957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400" y="152400"/>
            <a:ext cx="8762999" cy="6477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228600"/>
            <a:ext cx="8763000" cy="6477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763000" cy="65532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763000" cy="6477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686799" cy="6400799"/>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400" y="152400"/>
            <a:ext cx="8839199" cy="6476999"/>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686799" cy="6476999"/>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228600"/>
            <a:ext cx="8762999" cy="64008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04800" y="152400"/>
            <a:ext cx="8610600" cy="65532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152400"/>
            <a:ext cx="8610600" cy="6477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censes1.JPG"/>
          <p:cNvPicPr>
            <a:picLocks noChangeAspect="1"/>
          </p:cNvPicPr>
          <p:nvPr/>
        </p:nvPicPr>
        <p:blipFill>
          <a:blip r:embed="rId2" cstate="print"/>
          <a:stretch>
            <a:fillRect/>
          </a:stretch>
        </p:blipFill>
        <p:spPr>
          <a:xfrm>
            <a:off x="214312" y="490537"/>
            <a:ext cx="8715375" cy="5876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400" y="152400"/>
            <a:ext cx="8839200" cy="65532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400" y="152400"/>
            <a:ext cx="8763000" cy="65532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763000" cy="6476999"/>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28600" y="152400"/>
            <a:ext cx="8686800" cy="6476999"/>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4800" y="152400"/>
            <a:ext cx="8610600" cy="6553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304800" y="152400"/>
            <a:ext cx="8686800" cy="6477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28601" y="228601"/>
            <a:ext cx="4419600" cy="64770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4724400" y="228600"/>
            <a:ext cx="4267200" cy="6477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28601" y="228600"/>
            <a:ext cx="4343400" cy="6400799"/>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648200" y="228600"/>
            <a:ext cx="4343400" cy="64008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152400"/>
            <a:ext cx="8610600" cy="6477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686800" cy="65532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censes2.JPG"/>
          <p:cNvPicPr>
            <a:picLocks noChangeAspect="1"/>
          </p:cNvPicPr>
          <p:nvPr/>
        </p:nvPicPr>
        <p:blipFill>
          <a:blip r:embed="rId2" cstate="print"/>
          <a:stretch>
            <a:fillRect/>
          </a:stretch>
        </p:blipFill>
        <p:spPr>
          <a:xfrm>
            <a:off x="4762" y="1133475"/>
            <a:ext cx="9134475" cy="4591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28600" y="228600"/>
            <a:ext cx="3810000" cy="64770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267200" y="228600"/>
            <a:ext cx="4724400" cy="6477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304800"/>
            <a:ext cx="3973562" cy="632460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267200" y="304800"/>
            <a:ext cx="4495800" cy="61722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152400" y="152400"/>
            <a:ext cx="8762999" cy="6477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304800"/>
            <a:ext cx="3886200" cy="6172200"/>
          </a:xfrm>
          <a:prstGeom prst="rect">
            <a:avLst/>
          </a:prstGeom>
          <a:noFill/>
          <a:ln w="9525">
            <a:noFill/>
            <a:miter lim="800000"/>
            <a:headEnd/>
            <a:tailEnd/>
          </a:ln>
        </p:spPr>
      </p:pic>
      <p:pic>
        <p:nvPicPr>
          <p:cNvPr id="9218" name="Picture 2"/>
          <p:cNvPicPr>
            <a:picLocks noChangeAspect="1" noChangeArrowheads="1"/>
          </p:cNvPicPr>
          <p:nvPr/>
        </p:nvPicPr>
        <p:blipFill>
          <a:blip r:embed="rId4" cstate="print"/>
          <a:srcRect/>
          <a:stretch>
            <a:fillRect/>
          </a:stretch>
        </p:blipFill>
        <p:spPr bwMode="auto">
          <a:xfrm>
            <a:off x="4343400" y="304800"/>
            <a:ext cx="4495800" cy="61722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4343401" cy="6553200"/>
          </a:xfrm>
          <a:prstGeom prst="rect">
            <a:avLst/>
          </a:prstGeom>
          <a:noFill/>
          <a:ln w="9525">
            <a:noFill/>
            <a:miter lim="800000"/>
            <a:headEnd/>
            <a:tailEnd/>
          </a:ln>
        </p:spPr>
      </p:pic>
      <p:pic>
        <p:nvPicPr>
          <p:cNvPr id="3" name="Picture 2"/>
          <p:cNvPicPr/>
          <p:nvPr/>
        </p:nvPicPr>
        <p:blipFill>
          <a:blip r:embed="rId4" cstate="print"/>
          <a:srcRect/>
          <a:stretch>
            <a:fillRect/>
          </a:stretch>
        </p:blipFill>
        <p:spPr bwMode="auto">
          <a:xfrm>
            <a:off x="4724400" y="228600"/>
            <a:ext cx="4267200" cy="64008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228600"/>
            <a:ext cx="8686800" cy="64008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81000" y="228600"/>
            <a:ext cx="8534400" cy="64008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152400"/>
            <a:ext cx="8686799" cy="6476999"/>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152400"/>
            <a:ext cx="8763000" cy="6477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228600" y="228600"/>
            <a:ext cx="8610600" cy="6248399"/>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8000" dirty="0" smtClean="0"/>
              <a:t>After Your Offer Is Accepted</a:t>
            </a:r>
            <a:endParaRPr lang="en-US" sz="8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4572000" y="152401"/>
            <a:ext cx="4343400" cy="640080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228600" y="228600"/>
            <a:ext cx="4191000" cy="63246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228600"/>
            <a:ext cx="8610600" cy="64008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304800" y="152400"/>
            <a:ext cx="8534400" cy="6476999"/>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0" y="152400"/>
            <a:ext cx="8991600" cy="6477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152400" y="228600"/>
            <a:ext cx="8763000" cy="64008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52400" y="152400"/>
            <a:ext cx="8763000" cy="65532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cstate="print"/>
          <a:srcRect/>
          <a:stretch>
            <a:fillRect/>
          </a:stretch>
        </p:blipFill>
        <p:spPr bwMode="auto">
          <a:xfrm>
            <a:off x="304800" y="228600"/>
            <a:ext cx="8686800" cy="3276600"/>
          </a:xfrm>
          <a:prstGeom prst="rect">
            <a:avLst/>
          </a:prstGeom>
          <a:noFill/>
          <a:ln w="9525">
            <a:noFill/>
            <a:miter lim="800000"/>
            <a:headEnd/>
            <a:tailEnd/>
          </a:ln>
        </p:spPr>
      </p:pic>
      <p:pic>
        <p:nvPicPr>
          <p:cNvPr id="126979" name="Picture 3"/>
          <p:cNvPicPr>
            <a:picLocks noChangeAspect="1" noChangeArrowheads="1"/>
          </p:cNvPicPr>
          <p:nvPr/>
        </p:nvPicPr>
        <p:blipFill>
          <a:blip r:embed="rId4" cstate="print"/>
          <a:srcRect/>
          <a:stretch>
            <a:fillRect/>
          </a:stretch>
        </p:blipFill>
        <p:spPr bwMode="auto">
          <a:xfrm>
            <a:off x="304800" y="3505200"/>
            <a:ext cx="8686800" cy="33528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228600" y="228600"/>
            <a:ext cx="8686800" cy="357505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458200" cy="2362200"/>
          </a:xfrm>
        </p:spPr>
        <p:txBody>
          <a:bodyPr>
            <a:normAutofit/>
          </a:bodyPr>
          <a:lstStyle/>
          <a:p>
            <a:r>
              <a:rPr lang="en-US" sz="8000" b="1" dirty="0" smtClean="0"/>
              <a:t>Inspection</a:t>
            </a:r>
            <a:r>
              <a:rPr lang="en-US" sz="8000" dirty="0" smtClean="0"/>
              <a:t> </a:t>
            </a:r>
            <a:r>
              <a:rPr lang="en-US" sz="8000" b="1" dirty="0" smtClean="0"/>
              <a:t>Report</a:t>
            </a:r>
            <a:endParaRPr lang="en-US" sz="80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0"/>
            <a:ext cx="9144000" cy="6553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076325"/>
            <a:ext cx="9150350" cy="470535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1600200" y="0"/>
            <a:ext cx="5867400" cy="6858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2057400" y="0"/>
            <a:ext cx="5029200"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1676400" y="0"/>
            <a:ext cx="5638800"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752600" y="0"/>
            <a:ext cx="5410200"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1524000" y="0"/>
            <a:ext cx="5791200"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1676400" y="0"/>
            <a:ext cx="5486400"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1828800" y="0"/>
            <a:ext cx="5486400" cy="6858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1828800" y="0"/>
            <a:ext cx="5334000" cy="6858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1828800" y="0"/>
            <a:ext cx="5257800"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1676400" y="0"/>
            <a:ext cx="5638800"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001643"/>
          </a:xfrm>
          <a:prstGeom prst="rect">
            <a:avLst/>
          </a:prstGeom>
        </p:spPr>
        <p:txBody>
          <a:bodyPr wrap="square">
            <a:spAutoFit/>
          </a:bodyPr>
          <a:lstStyle/>
          <a:p>
            <a:pPr algn="ctr"/>
            <a:r>
              <a:rPr lang="en-US" dirty="0"/>
              <a:t>     </a:t>
            </a:r>
            <a:r>
              <a:rPr lang="en-US" sz="2400" dirty="0"/>
              <a:t>Your offer on your new home has been accepted. These are the things you need to do between now and the closing date. </a:t>
            </a:r>
          </a:p>
          <a:p>
            <a:endParaRPr lang="en-US" sz="2400" b="1" dirty="0" smtClean="0"/>
          </a:p>
          <a:p>
            <a:r>
              <a:rPr lang="en-US" sz="2400" b="1" dirty="0" smtClean="0"/>
              <a:t>Within </a:t>
            </a:r>
            <a:r>
              <a:rPr lang="en-US" sz="2400" b="1" dirty="0"/>
              <a:t>the First 10 Days of Acceptance</a:t>
            </a:r>
            <a:endParaRPr lang="en-US" sz="2400" dirty="0"/>
          </a:p>
          <a:p>
            <a:pPr lvl="0"/>
            <a:r>
              <a:rPr lang="en-US" sz="2400" b="1" dirty="0"/>
              <a:t>Contact your mortgage person to apply for your mortgage.</a:t>
            </a:r>
            <a:r>
              <a:rPr lang="en-US" sz="2400" dirty="0"/>
              <a:t> The mortgage person will begin the financial process and order an appraisal for your new home. </a:t>
            </a:r>
          </a:p>
          <a:p>
            <a:pPr lvl="0"/>
            <a:r>
              <a:rPr lang="en-US" sz="2400" b="1" dirty="0"/>
              <a:t>Order your home inspection.</a:t>
            </a:r>
            <a:r>
              <a:rPr lang="en-US" sz="2400" dirty="0"/>
              <a:t> A home inspection is not required, but highly recommended. This will no doubt be the largest purchase you make. Spending a couple of hundred dollars to have a qualified person thoroughly inspect your future home may prevent thousands of dollars of unexpected repairs later on. Contact a licensed home inspector of your choice (if you are working with a "buyers agent", then he/she may recommended one). The home inspector will set an appointment that is convenient for you. The inspection must take place during your inspection period, usually 10 days from acceptance of your offer.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1676400" y="0"/>
            <a:ext cx="6096000" cy="68580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1828800" y="0"/>
            <a:ext cx="50292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1"/>
            <a:ext cx="9144000" cy="6247864"/>
          </a:xfrm>
          <a:prstGeom prst="rect">
            <a:avLst/>
          </a:prstGeom>
        </p:spPr>
        <p:txBody>
          <a:bodyPr wrap="square">
            <a:spAutoFit/>
          </a:bodyPr>
          <a:lstStyle/>
          <a:p>
            <a:pPr lvl="0"/>
            <a:r>
              <a:rPr lang="en-US" sz="2000" b="1" dirty="0" smtClean="0"/>
              <a:t>Arrange for the second deposit. </a:t>
            </a:r>
            <a:r>
              <a:rPr lang="en-US" sz="2000" dirty="0" smtClean="0"/>
              <a:t>The second deposit on your new home is usually due 10 days from the date of your offer. This is normally 5% of the purchase price, but could be significantly less depending on your financing and your available funds. This must be made by bank check, certified check or money order. If you need to transfer funds from a retirement or money market account, or borrowing money from a relative, do it as soon as possible to allow time for the check to clear. </a:t>
            </a:r>
          </a:p>
          <a:p>
            <a:pPr lvl="0"/>
            <a:endParaRPr lang="en-US" sz="2000" dirty="0" smtClean="0"/>
          </a:p>
          <a:p>
            <a:pPr lvl="0"/>
            <a:r>
              <a:rPr lang="en-US" sz="2000" b="1" dirty="0" smtClean="0"/>
              <a:t>Have the purchase and sale agreement reviewed by your attorney. </a:t>
            </a:r>
            <a:r>
              <a:rPr lang="en-US" sz="2000" dirty="0" smtClean="0"/>
              <a:t>Although not required, having an attorney familiar with real estate law will save you peace of mind and possibly money should any legal issues come up. An attorney will help to make sure you are financially protected should anything go wrong during the home buying process. </a:t>
            </a:r>
          </a:p>
          <a:p>
            <a:pPr lvl="0"/>
            <a:endParaRPr lang="en-US" sz="2000" dirty="0" smtClean="0"/>
          </a:p>
          <a:p>
            <a:pPr lvl="0"/>
            <a:r>
              <a:rPr lang="en-US" sz="2000" b="1" dirty="0" smtClean="0"/>
              <a:t>Sign the Purchase and Sale Agreement.</a:t>
            </a:r>
            <a:r>
              <a:rPr lang="en-US" sz="2000" dirty="0" smtClean="0"/>
              <a:t> The is the contract that contains all the details of the real estate purchase. Occasionally, this may take place beyond the 10 day period if there are any concerns that are being negotiated between the buyer and seller. </a:t>
            </a:r>
          </a:p>
          <a:p>
            <a:pPr lvl="0"/>
            <a:endParaRPr lang="en-US" sz="2000" dirty="0" smtClean="0"/>
          </a:p>
          <a:p>
            <a:pPr lvl="0"/>
            <a:r>
              <a:rPr lang="en-US" sz="2000" b="1" dirty="0" smtClean="0"/>
              <a:t>Inform your landlord you are purchasing a home if you are renting.</a:t>
            </a:r>
            <a:r>
              <a:rPr lang="en-US" sz="2000" dirty="0" smtClean="0"/>
              <a:t> Most landlords require at least 30 days notice that you are moving or you may forfeit any deposits you have on your apartment. </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541</Words>
  <Application>Microsoft Office PowerPoint</Application>
  <PresentationFormat>On-screen Show (4:3)</PresentationFormat>
  <Paragraphs>108</Paragraphs>
  <Slides>81</Slides>
  <Notes>46</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First Time Home Buyers Workshop </vt:lpstr>
      <vt:lpstr>Slide 2</vt:lpstr>
      <vt:lpstr>Slide 3</vt:lpstr>
      <vt:lpstr>Slide 4</vt:lpstr>
      <vt:lpstr>Slide 5</vt:lpstr>
      <vt:lpstr>After Your Offer Is Accepted</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Inspection Report</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Time Home Buyers Workshop</dc:title>
  <dc:creator>Ernest D. Harris</dc:creator>
  <cp:lastModifiedBy>Jasmille</cp:lastModifiedBy>
  <cp:revision>42</cp:revision>
  <dcterms:created xsi:type="dcterms:W3CDTF">2015-03-12T21:04:45Z</dcterms:created>
  <dcterms:modified xsi:type="dcterms:W3CDTF">2015-03-16T19:11:48Z</dcterms:modified>
</cp:coreProperties>
</file>